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  <p:sldId id="262" r:id="rId3"/>
    <p:sldId id="272" r:id="rId4"/>
    <p:sldId id="273" r:id="rId5"/>
    <p:sldId id="274" r:id="rId6"/>
    <p:sldId id="271" r:id="rId7"/>
    <p:sldId id="27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92" autoAdjust="0"/>
    <p:restoredTop sz="91382" autoAdjust="0"/>
  </p:normalViewPr>
  <p:slideViewPr>
    <p:cSldViewPr>
      <p:cViewPr varScale="1">
        <p:scale>
          <a:sx n="64" d="100"/>
          <a:sy n="64" d="100"/>
        </p:scale>
        <p:origin x="144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4C91A-4B88-4E7E-A241-EC7E5D3A22E5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4867-B5C9-47AA-9E42-875D65DE6986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4C91A-4B88-4E7E-A241-EC7E5D3A22E5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4867-B5C9-47AA-9E42-875D65DE6986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4C91A-4B88-4E7E-A241-EC7E5D3A22E5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4867-B5C9-47AA-9E42-875D65DE6986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4C91A-4B88-4E7E-A241-EC7E5D3A22E5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4867-B5C9-47AA-9E42-875D65DE6986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4C91A-4B88-4E7E-A241-EC7E5D3A22E5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4867-B5C9-47AA-9E42-875D65DE6986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4C91A-4B88-4E7E-A241-EC7E5D3A22E5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4867-B5C9-47AA-9E42-875D65DE6986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4C91A-4B88-4E7E-A241-EC7E5D3A22E5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4867-B5C9-47AA-9E42-875D65DE6986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4C91A-4B88-4E7E-A241-EC7E5D3A22E5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4867-B5C9-47AA-9E42-875D65DE6986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4C91A-4B88-4E7E-A241-EC7E5D3A22E5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4867-B5C9-47AA-9E42-875D65DE6986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4C91A-4B88-4E7E-A241-EC7E5D3A22E5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4867-B5C9-47AA-9E42-875D65DE6986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4C91A-4B88-4E7E-A241-EC7E5D3A22E5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F4867-B5C9-47AA-9E42-875D65DE6986}" type="slidenum">
              <a:rPr lang="en-US" smtClean="0"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4C91A-4B88-4E7E-A241-EC7E5D3A22E5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F4867-B5C9-47AA-9E42-875D65DE6986}" type="slidenum">
              <a:rPr lang="en-US" smtClean="0"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erpe.org.ve/asamblea-de-educacion-2016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31540" y="2169639"/>
            <a:ext cx="8280920" cy="1470025"/>
          </a:xfrm>
        </p:spPr>
        <p:txBody>
          <a:bodyPr>
            <a:normAutofit fontScale="90000"/>
          </a:bodyPr>
          <a:lstStyle/>
          <a:p>
            <a:pPr fontAlgn="base">
              <a:spcBef>
                <a:spcPts val="0"/>
              </a:spcBef>
              <a:tabLst>
                <a:tab pos="2806700" algn="ctr"/>
                <a:tab pos="5611876" algn="r"/>
              </a:tabLst>
            </a:pPr>
            <a:r>
              <a:rPr lang="es-VE" dirty="0">
                <a:ea typeface="Times New Roman"/>
                <a:cs typeface="Times New Roman"/>
              </a:rPr>
              <a:t/>
            </a:r>
            <a:br>
              <a:rPr lang="es-VE" dirty="0">
                <a:ea typeface="Times New Roman"/>
                <a:cs typeface="Times New Roman"/>
              </a:rPr>
            </a:br>
            <a:r>
              <a:rPr lang="es-VE" sz="3600" b="1" i="1" dirty="0" smtClean="0">
                <a:latin typeface="Trebuchet MS"/>
                <a:ea typeface="Times New Roman"/>
                <a:cs typeface="Times New Roman"/>
              </a:rPr>
              <a:t> </a:t>
            </a:r>
            <a:r>
              <a:rPr lang="en-US" dirty="0">
                <a:ea typeface="Times New Roman"/>
                <a:cs typeface="Times New Roman"/>
              </a:rPr>
              <a:t/>
            </a:r>
            <a:br>
              <a:rPr lang="en-US" dirty="0">
                <a:ea typeface="Times New Roman"/>
                <a:cs typeface="Times New Roman"/>
              </a:rPr>
            </a:br>
            <a:r>
              <a:rPr lang="en-US" dirty="0" smtClean="0">
                <a:ea typeface="Times New Roman"/>
                <a:cs typeface="Times New Roman"/>
              </a:rPr>
              <a:t/>
            </a:r>
            <a:br>
              <a:rPr lang="en-US" dirty="0" smtClean="0">
                <a:ea typeface="Times New Roman"/>
                <a:cs typeface="Times New Roman"/>
              </a:rPr>
            </a:br>
            <a:r>
              <a:rPr lang="es-VE" sz="2700" b="1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ea typeface="Times New Roman"/>
                <a:cs typeface="Times New Roman"/>
              </a:rPr>
              <a:t>Asamblea de Educación 2016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ea typeface="Times New Roman"/>
                <a:cs typeface="Times New Roman"/>
              </a:rPr>
              <a:t/>
            </a:r>
            <a:br>
              <a:rPr lang="en-US" dirty="0" smtClean="0">
                <a:solidFill>
                  <a:schemeClr val="accent1">
                    <a:lumMod val="75000"/>
                  </a:schemeClr>
                </a:solidFill>
                <a:ea typeface="Times New Roman"/>
                <a:cs typeface="Times New Roman"/>
              </a:rPr>
            </a:br>
            <a:r>
              <a:rPr lang="es-VE" sz="3100" b="1" dirty="0" smtClean="0">
                <a:solidFill>
                  <a:schemeClr val="accent1">
                    <a:lumMod val="75000"/>
                  </a:schemeClr>
                </a:solidFill>
                <a:latin typeface="Trebuchet MS"/>
                <a:ea typeface="Times New Roman"/>
                <a:cs typeface="Times New Roman"/>
              </a:rPr>
              <a:t>“</a:t>
            </a:r>
            <a:r>
              <a:rPr lang="es-VE" sz="3100" b="1" dirty="0">
                <a:solidFill>
                  <a:schemeClr val="accent1">
                    <a:lumMod val="75000"/>
                  </a:schemeClr>
                </a:solidFill>
                <a:latin typeface="Trebuchet MS"/>
                <a:ea typeface="Times New Roman"/>
                <a:cs typeface="Times New Roman"/>
              </a:rPr>
              <a:t>100 AÑOS SEMBRANDO ESPERANZA”</a:t>
            </a:r>
            <a:r>
              <a:rPr lang="es-VE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s-VE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3600" dirty="0">
                <a:ea typeface="Times New Roman"/>
                <a:cs typeface="Times New Roman"/>
              </a:rPr>
              <a:t/>
            </a:r>
            <a:br>
              <a:rPr lang="en-US" sz="3600" dirty="0">
                <a:ea typeface="Times New Roman"/>
                <a:cs typeface="Times New Roman"/>
              </a:rPr>
            </a:br>
            <a:r>
              <a:rPr lang="es-VE" sz="3600" b="1" i="1" dirty="0" smtClean="0">
                <a:latin typeface="Trebuchet MS"/>
                <a:ea typeface="Times New Roman"/>
                <a:cs typeface="Times New Roman"/>
              </a:rPr>
              <a:t> </a:t>
            </a:r>
            <a:r>
              <a:rPr lang="en-US" dirty="0">
                <a:ea typeface="Times New Roman"/>
                <a:cs typeface="Times New Roman"/>
              </a:rPr>
              <a:t/>
            </a:r>
            <a:br>
              <a:rPr lang="en-US" dirty="0">
                <a:ea typeface="Times New Roman"/>
                <a:cs typeface="Times New Roman"/>
              </a:rPr>
            </a:br>
            <a:endParaRPr lang="en-U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59632" y="4005064"/>
            <a:ext cx="6224736" cy="1752600"/>
          </a:xfrm>
        </p:spPr>
        <p:txBody>
          <a:bodyPr>
            <a:normAutofit/>
          </a:bodyPr>
          <a:lstStyle/>
          <a:p>
            <a:r>
              <a:rPr lang="es-VE" b="1" dirty="0" smtClean="0">
                <a:solidFill>
                  <a:schemeClr val="tx1"/>
                </a:solidFill>
              </a:rPr>
              <a:t>NOTAS </a:t>
            </a:r>
            <a:r>
              <a:rPr lang="es-VE" b="1" dirty="0" smtClean="0">
                <a:solidFill>
                  <a:schemeClr val="tx1"/>
                </a:solidFill>
              </a:rPr>
              <a:t>CONCLUSIVAS</a:t>
            </a:r>
          </a:p>
          <a:p>
            <a:r>
              <a:rPr lang="es-VE" sz="2400" b="1" dirty="0" smtClean="0">
                <a:solidFill>
                  <a:schemeClr val="tx1"/>
                </a:solidFill>
              </a:rPr>
              <a:t>Viernes 29 de abril 2016</a:t>
            </a:r>
            <a:endParaRPr lang="es-VE" sz="2400" b="1" dirty="0" smtClean="0">
              <a:solidFill>
                <a:schemeClr val="tx1"/>
              </a:solidFill>
            </a:endParaRPr>
          </a:p>
          <a:p>
            <a:r>
              <a:rPr lang="es-E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es-VE" sz="2800" b="1" dirty="0" smtClean="0">
              <a:solidFill>
                <a:srgbClr val="C00000"/>
              </a:solidFill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1099127" y="1479267"/>
            <a:ext cx="2423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_tradnl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askerville Old Face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reeform 1"/>
          <p:cNvSpPr>
            <a:spLocks/>
          </p:cNvSpPr>
          <p:nvPr/>
        </p:nvSpPr>
        <p:spPr bwMode="auto">
          <a:xfrm>
            <a:off x="0" y="914400"/>
            <a:ext cx="12700" cy="12700"/>
          </a:xfrm>
          <a:custGeom>
            <a:avLst/>
            <a:gdLst>
              <a:gd name="T0" fmla="*/ 0 w 20"/>
              <a:gd name="T1" fmla="*/ 1 h 20"/>
              <a:gd name="T2" fmla="*/ 17 w 20"/>
              <a:gd name="T3" fmla="*/ 1 h 2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20" h="20">
                <a:moveTo>
                  <a:pt x="0" y="1"/>
                </a:moveTo>
                <a:lnTo>
                  <a:pt x="17" y="1"/>
                </a:lnTo>
              </a:path>
            </a:pathLst>
          </a:custGeom>
          <a:noFill/>
          <a:ln w="2960">
            <a:solidFill>
              <a:srgbClr val="231F2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VE"/>
          </a:p>
        </p:txBody>
      </p:sp>
      <p:pic>
        <p:nvPicPr>
          <p:cNvPr id="2050" name="Imagen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18" y="673151"/>
            <a:ext cx="2452688" cy="1338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50190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50" y="332656"/>
            <a:ext cx="8229600" cy="576064"/>
          </a:xfrm>
        </p:spPr>
        <p:txBody>
          <a:bodyPr>
            <a:noAutofit/>
          </a:bodyPr>
          <a:lstStyle/>
          <a:p>
            <a:pPr lvl="0" algn="l"/>
            <a:r>
              <a:rPr lang="en-US" sz="2300" dirty="0" smtClean="0">
                <a:latin typeface="+mn-lt"/>
                <a:ea typeface="Times New Roman"/>
                <a:cs typeface="Times New Roman"/>
              </a:rPr>
              <a:t> </a:t>
            </a:r>
            <a:endParaRPr lang="en-US" sz="2300" dirty="0">
              <a:latin typeface="+mn-lt"/>
              <a:ea typeface="Times New Roman"/>
              <a:cs typeface="Times New Roman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50" y="908720"/>
            <a:ext cx="8229600" cy="5616624"/>
          </a:xfrm>
          <a:solidFill>
            <a:srgbClr val="E9EFF7"/>
          </a:solidFill>
        </p:spPr>
        <p:txBody>
          <a:bodyPr>
            <a:normAutofit fontScale="92500"/>
          </a:bodyPr>
          <a:lstStyle/>
          <a:p>
            <a:pPr marL="0" lvl="0" indent="0" algn="ctr">
              <a:buNone/>
            </a:pPr>
            <a:r>
              <a:rPr lang="es-VE" sz="2800" b="1" dirty="0" smtClean="0">
                <a:solidFill>
                  <a:schemeClr val="accent1">
                    <a:lumMod val="75000"/>
                  </a:schemeClr>
                </a:solidFill>
              </a:rPr>
              <a:t>Recordamos los objetivos propuestos para</a:t>
            </a:r>
          </a:p>
          <a:p>
            <a:pPr marL="0" lvl="0" indent="0" algn="ctr">
              <a:buNone/>
            </a:pPr>
            <a:r>
              <a:rPr lang="es-VE" sz="2800" b="1" dirty="0" smtClean="0">
                <a:solidFill>
                  <a:schemeClr val="accent1">
                    <a:lumMod val="75000"/>
                  </a:schemeClr>
                </a:solidFill>
              </a:rPr>
              <a:t>Las etapas de Pre-Asamblea, Asamblea y Post-Asamblea</a:t>
            </a:r>
            <a:r>
              <a:rPr lang="es-VE" sz="2800" b="1" dirty="0" smtClean="0"/>
              <a:t/>
            </a:r>
            <a:br>
              <a:rPr lang="es-VE" sz="2800" b="1" dirty="0" smtClean="0"/>
            </a:br>
            <a:endParaRPr lang="es-VE" sz="2800" b="1" dirty="0"/>
          </a:p>
          <a:p>
            <a:pPr marL="514350" lvl="0" indent="-514350">
              <a:buFont typeface="+mj-lt"/>
              <a:buAutoNum type="arabicPeriod"/>
            </a:pPr>
            <a:r>
              <a:rPr lang="es-VE" sz="2800" dirty="0" smtClean="0"/>
              <a:t> </a:t>
            </a:r>
            <a:r>
              <a:rPr lang="es-VE" sz="2800" dirty="0"/>
              <a:t>Agradecerle al Señor estos 100 años de presencia en Venezuela, viendo la historia de nuestras obras educativas, sus logros, sus retos y sus sueños.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VE" sz="2800" dirty="0"/>
              <a:t>Prepararnos en conjunto para actualizar las respuestas que queremos dar a los retos que la realidad nos demanda  a las obras del sector, desde la perspectiva del plan apostólico de la Provincia.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VE" sz="2800" dirty="0"/>
              <a:t>Fortalecernos en nuestra identidad y misión, como compañeros y compañeras de Jesús, en el camino del apostolado educativo. </a:t>
            </a:r>
          </a:p>
          <a:p>
            <a:pPr marL="0" lvl="0" indent="0" algn="ctr">
              <a:buNone/>
            </a:pPr>
            <a:endParaRPr lang="es-VE" sz="2800" b="1" dirty="0"/>
          </a:p>
          <a:p>
            <a:pPr marL="0" indent="0">
              <a:buNone/>
            </a:pPr>
            <a:endParaRPr lang="es-ES_tradnl" sz="2100" dirty="0" smtClean="0"/>
          </a:p>
          <a:p>
            <a:pPr marL="514350" indent="-514350">
              <a:buFont typeface="+mj-lt"/>
              <a:buAutoNum type="arabicPeriod"/>
            </a:pPr>
            <a:endParaRPr lang="es-VE" sz="2100" dirty="0" smtClean="0"/>
          </a:p>
        </p:txBody>
      </p:sp>
    </p:spTree>
    <p:extLst>
      <p:ext uri="{BB962C8B-B14F-4D97-AF65-F5344CB8AC3E}">
        <p14:creationId xmlns:p14="http://schemas.microsoft.com/office/powerpoint/2010/main" val="334668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50" y="332656"/>
            <a:ext cx="8229600" cy="576064"/>
          </a:xfrm>
        </p:spPr>
        <p:txBody>
          <a:bodyPr>
            <a:noAutofit/>
          </a:bodyPr>
          <a:lstStyle/>
          <a:p>
            <a:pPr lvl="0" algn="l"/>
            <a:r>
              <a:rPr lang="en-US" sz="2300" dirty="0" smtClean="0">
                <a:latin typeface="+mn-lt"/>
                <a:ea typeface="Times New Roman"/>
                <a:cs typeface="Times New Roman"/>
              </a:rPr>
              <a:t> </a:t>
            </a:r>
            <a:endParaRPr lang="en-US" sz="2300" dirty="0">
              <a:latin typeface="+mn-lt"/>
              <a:ea typeface="Times New Roman"/>
              <a:cs typeface="Times New Roman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50" y="476672"/>
            <a:ext cx="8229600" cy="6048672"/>
          </a:xfrm>
          <a:solidFill>
            <a:srgbClr val="E9EFF7"/>
          </a:solidFill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s-VE" sz="2800" dirty="0" smtClean="0">
                <a:solidFill>
                  <a:schemeClr val="accent1">
                    <a:lumMod val="75000"/>
                  </a:schemeClr>
                </a:solidFill>
              </a:rPr>
              <a:t>Llegamos con unas reflexiones que hemos proseguido aquí a la luz de exposiciones sobre la</a:t>
            </a:r>
            <a:r>
              <a:rPr lang="es-VE" sz="2800" b="1" dirty="0" smtClean="0">
                <a:solidFill>
                  <a:schemeClr val="accent1">
                    <a:lumMod val="75000"/>
                  </a:schemeClr>
                </a:solidFill>
              </a:rPr>
              <a:t> realidad del contexto-</a:t>
            </a:r>
            <a:r>
              <a:rPr lang="es-VE" sz="2800" b="1" dirty="0" err="1" smtClean="0">
                <a:solidFill>
                  <a:schemeClr val="accent1">
                    <a:lumMod val="75000"/>
                  </a:schemeClr>
                </a:solidFill>
              </a:rPr>
              <a:t>pa</a:t>
            </a:r>
            <a:r>
              <a:rPr lang="es-ES" sz="2800" b="1" dirty="0" err="1">
                <a:solidFill>
                  <a:schemeClr val="accent1">
                    <a:lumMod val="75000"/>
                  </a:schemeClr>
                </a:solidFill>
              </a:rPr>
              <a:t>í</a:t>
            </a:r>
            <a:r>
              <a:rPr lang="es-ES" sz="2800" b="1" dirty="0" err="1" smtClean="0">
                <a:solidFill>
                  <a:schemeClr val="accent1">
                    <a:lumMod val="75000"/>
                  </a:schemeClr>
                </a:solidFill>
              </a:rPr>
              <a:t>s</a:t>
            </a:r>
            <a:r>
              <a:rPr lang="es-ES" sz="2800" b="1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s-VE" sz="2800" dirty="0" smtClean="0">
                <a:solidFill>
                  <a:schemeClr val="accent1">
                    <a:lumMod val="75000"/>
                  </a:schemeClr>
                </a:solidFill>
              </a:rPr>
              <a:t>conferencias sobre las</a:t>
            </a:r>
            <a:r>
              <a:rPr lang="es-VE" sz="2800" b="1" dirty="0" smtClean="0">
                <a:solidFill>
                  <a:schemeClr val="accent1">
                    <a:lumMod val="75000"/>
                  </a:schemeClr>
                </a:solidFill>
              </a:rPr>
              <a:t> opciones apostólicas de fondo en estos 100 años, </a:t>
            </a:r>
            <a:r>
              <a:rPr lang="es-VE" sz="2800" dirty="0" smtClean="0">
                <a:solidFill>
                  <a:schemeClr val="accent1">
                    <a:lumMod val="75000"/>
                  </a:schemeClr>
                </a:solidFill>
              </a:rPr>
              <a:t>nuestro</a:t>
            </a:r>
            <a:r>
              <a:rPr lang="es-VE" sz="2800" b="1" dirty="0" smtClean="0">
                <a:solidFill>
                  <a:schemeClr val="accent1">
                    <a:lumMod val="75000"/>
                  </a:schemeClr>
                </a:solidFill>
              </a:rPr>
              <a:t> compromiso por el Servicio de la Fe y la Promoción de la Justicia, la Espiritualidad Ignaciana en tiempos de crisis e incertidumbre con sus implicaciones para la formación de sujeto, </a:t>
            </a:r>
            <a:r>
              <a:rPr lang="es-VE" sz="2800" dirty="0" smtClean="0">
                <a:solidFill>
                  <a:schemeClr val="accent1">
                    <a:lumMod val="75000"/>
                  </a:schemeClr>
                </a:solidFill>
              </a:rPr>
              <a:t>presentaciones de las obras sobre sus</a:t>
            </a:r>
            <a:r>
              <a:rPr lang="es-VE" sz="2800" b="1" dirty="0" smtClean="0">
                <a:solidFill>
                  <a:schemeClr val="accent1">
                    <a:lumMod val="75000"/>
                  </a:schemeClr>
                </a:solidFill>
              </a:rPr>
              <a:t> avances en la pre-asamblea, </a:t>
            </a:r>
            <a:r>
              <a:rPr lang="es-VE" sz="2800" dirty="0" smtClean="0">
                <a:solidFill>
                  <a:schemeClr val="accent1">
                    <a:lumMod val="75000"/>
                  </a:schemeClr>
                </a:solidFill>
              </a:rPr>
              <a:t>trabajos de grupo, y mini-talleres para profundizar en algunos aspectos: </a:t>
            </a:r>
            <a:r>
              <a:rPr lang="es-VE" sz="2800" b="1" dirty="0" smtClean="0">
                <a:solidFill>
                  <a:schemeClr val="accent1">
                    <a:lumMod val="75000"/>
                  </a:schemeClr>
                </a:solidFill>
              </a:rPr>
              <a:t>Colaboración en la Misión, Identidad y Misión, </a:t>
            </a:r>
            <a:r>
              <a:rPr lang="es-VE" sz="2800" b="1" dirty="0" err="1" smtClean="0">
                <a:solidFill>
                  <a:schemeClr val="accent1">
                    <a:lumMod val="75000"/>
                  </a:schemeClr>
                </a:solidFill>
              </a:rPr>
              <a:t>Magis</a:t>
            </a:r>
            <a:r>
              <a:rPr lang="es-VE" sz="2800" b="1" dirty="0" smtClean="0">
                <a:solidFill>
                  <a:schemeClr val="accent1">
                    <a:lumMod val="75000"/>
                  </a:schemeClr>
                </a:solidFill>
              </a:rPr>
              <a:t> y Visión Estratégica, El compromiso con la creación desde la </a:t>
            </a:r>
            <a:r>
              <a:rPr lang="es-VE" sz="2800" b="1" dirty="0" err="1" smtClean="0">
                <a:solidFill>
                  <a:schemeClr val="accent1">
                    <a:lumMod val="75000"/>
                  </a:schemeClr>
                </a:solidFill>
              </a:rPr>
              <a:t>Laudato</a:t>
            </a:r>
            <a:r>
              <a:rPr lang="es-VE" sz="2800" b="1" dirty="0" smtClean="0">
                <a:solidFill>
                  <a:schemeClr val="accent1">
                    <a:lumMod val="75000"/>
                  </a:schemeClr>
                </a:solidFill>
              </a:rPr>
              <a:t> Si</a:t>
            </a:r>
            <a:endParaRPr lang="es-VE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s-ES_tradnl" sz="2100" dirty="0" smtClean="0"/>
          </a:p>
          <a:p>
            <a:pPr marL="514350" indent="-514350">
              <a:buFont typeface="+mj-lt"/>
              <a:buAutoNum type="arabicPeriod"/>
            </a:pPr>
            <a:endParaRPr lang="es-VE" sz="2100" dirty="0" smtClean="0"/>
          </a:p>
        </p:txBody>
      </p:sp>
    </p:spTree>
    <p:extLst>
      <p:ext uri="{BB962C8B-B14F-4D97-AF65-F5344CB8AC3E}">
        <p14:creationId xmlns:p14="http://schemas.microsoft.com/office/powerpoint/2010/main" val="371394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50" y="332656"/>
            <a:ext cx="8229600" cy="576064"/>
          </a:xfrm>
        </p:spPr>
        <p:txBody>
          <a:bodyPr>
            <a:noAutofit/>
          </a:bodyPr>
          <a:lstStyle/>
          <a:p>
            <a:pPr lvl="0" algn="l"/>
            <a:r>
              <a:rPr lang="en-US" sz="2300" dirty="0" smtClean="0">
                <a:latin typeface="+mn-lt"/>
                <a:ea typeface="Times New Roman"/>
                <a:cs typeface="Times New Roman"/>
              </a:rPr>
              <a:t> </a:t>
            </a:r>
            <a:endParaRPr lang="en-US" sz="2300" dirty="0">
              <a:latin typeface="+mn-lt"/>
              <a:ea typeface="Times New Roman"/>
              <a:cs typeface="Times New Roman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50" y="476672"/>
            <a:ext cx="8229600" cy="6048672"/>
          </a:xfrm>
          <a:solidFill>
            <a:srgbClr val="E9EFF7"/>
          </a:solidFill>
        </p:spPr>
        <p:txBody>
          <a:bodyPr>
            <a:normAutofit/>
          </a:bodyPr>
          <a:lstStyle/>
          <a:p>
            <a:pPr marL="0" lvl="0" indent="0" algn="ctr">
              <a:buNone/>
            </a:pPr>
            <a:endParaRPr lang="es-ES" sz="2800" b="1" dirty="0" smtClean="0"/>
          </a:p>
          <a:p>
            <a:pPr marL="0" lvl="0" indent="0" algn="ctr">
              <a:buNone/>
            </a:pPr>
            <a:endParaRPr lang="es-ES" sz="2800" b="1" dirty="0"/>
          </a:p>
          <a:p>
            <a:pPr marL="0" lvl="0" indent="0" algn="ctr">
              <a:buNone/>
            </a:pPr>
            <a:r>
              <a:rPr lang="es-ES" sz="2800" b="1" dirty="0" smtClean="0"/>
              <a:t>Posiblemente nos vamos con más carga de inquietudes pero también con nuevas luces, con mayor sentido de misión y compromiso en las tareas que nos demanda la realidad que vivimos hoy.</a:t>
            </a:r>
          </a:p>
          <a:p>
            <a:pPr marL="0" lvl="0" indent="0" algn="ctr">
              <a:buNone/>
            </a:pPr>
            <a:r>
              <a:rPr lang="es-ES" sz="2800" b="1" dirty="0" smtClean="0">
                <a:solidFill>
                  <a:schemeClr val="accent1">
                    <a:lumMod val="75000"/>
                  </a:schemeClr>
                </a:solidFill>
              </a:rPr>
              <a:t>La historia nos recuerda lo que hemos sido capaces de emprender y sembrar, así que con esperanza debemos mirar y seguir sembrando para el futuro.</a:t>
            </a:r>
            <a:endParaRPr lang="es-VE" sz="28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s-ES_tradnl" sz="2100" dirty="0" smtClean="0"/>
          </a:p>
          <a:p>
            <a:pPr marL="514350" indent="-514350">
              <a:buFont typeface="+mj-lt"/>
              <a:buAutoNum type="arabicPeriod"/>
            </a:pPr>
            <a:endParaRPr lang="es-VE" sz="2100" dirty="0" smtClean="0"/>
          </a:p>
        </p:txBody>
      </p:sp>
    </p:spTree>
    <p:extLst>
      <p:ext uri="{BB962C8B-B14F-4D97-AF65-F5344CB8AC3E}">
        <p14:creationId xmlns:p14="http://schemas.microsoft.com/office/powerpoint/2010/main" val="391406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50" y="332656"/>
            <a:ext cx="8229600" cy="576064"/>
          </a:xfrm>
        </p:spPr>
        <p:txBody>
          <a:bodyPr>
            <a:noAutofit/>
          </a:bodyPr>
          <a:lstStyle/>
          <a:p>
            <a:pPr lvl="0" algn="l"/>
            <a:r>
              <a:rPr lang="en-US" sz="2300" dirty="0" smtClean="0">
                <a:latin typeface="+mn-lt"/>
                <a:ea typeface="Times New Roman"/>
                <a:cs typeface="Times New Roman"/>
              </a:rPr>
              <a:t> </a:t>
            </a:r>
            <a:endParaRPr lang="en-US" sz="2300" dirty="0">
              <a:latin typeface="+mn-lt"/>
              <a:ea typeface="Times New Roman"/>
              <a:cs typeface="Times New Roman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50" y="476672"/>
            <a:ext cx="8229600" cy="6192688"/>
          </a:xfrm>
          <a:solidFill>
            <a:srgbClr val="E9EFF7"/>
          </a:solidFill>
        </p:spPr>
        <p:txBody>
          <a:bodyPr>
            <a:normAutofit fontScale="85000" lnSpcReduction="10000"/>
          </a:bodyPr>
          <a:lstStyle/>
          <a:p>
            <a:pPr marL="0" lvl="0" indent="0" algn="ctr">
              <a:buNone/>
            </a:pPr>
            <a:endParaRPr lang="es-ES" sz="2800" b="1" dirty="0" smtClean="0"/>
          </a:p>
          <a:p>
            <a:pPr marL="0" lvl="0" indent="0" algn="ctr">
              <a:buNone/>
            </a:pPr>
            <a:r>
              <a:rPr lang="es-ES" sz="2800" b="1" dirty="0" smtClean="0"/>
              <a:t>     </a:t>
            </a:r>
            <a:r>
              <a:rPr lang="es-ES" sz="2800" b="1" u="sng" dirty="0" smtClean="0">
                <a:solidFill>
                  <a:schemeClr val="accent1">
                    <a:lumMod val="75000"/>
                  </a:schemeClr>
                </a:solidFill>
              </a:rPr>
              <a:t>Hay </a:t>
            </a:r>
            <a:r>
              <a:rPr lang="es-ES" sz="2800" b="1" u="sng" dirty="0" smtClean="0">
                <a:solidFill>
                  <a:schemeClr val="accent1">
                    <a:lumMod val="75000"/>
                  </a:schemeClr>
                </a:solidFill>
              </a:rPr>
              <a:t>dos preguntas que deben seguir animando nuestras reflexiones, planificaciones y decisiones </a:t>
            </a:r>
            <a:r>
              <a:rPr lang="es-ES" sz="2800" b="1" u="sng" dirty="0" smtClean="0">
                <a:solidFill>
                  <a:schemeClr val="accent1">
                    <a:lumMod val="75000"/>
                  </a:schemeClr>
                </a:solidFill>
              </a:rPr>
              <a:t>durante la Etapa de Post-Asamblea</a:t>
            </a:r>
          </a:p>
          <a:p>
            <a:pPr marL="0" lvl="0" indent="0" algn="ctr">
              <a:buNone/>
            </a:pPr>
            <a:endParaRPr lang="es-ES" sz="2800" b="1" u="sng" dirty="0" smtClean="0"/>
          </a:p>
          <a:p>
            <a:pPr marL="514350" indent="-514350">
              <a:buFont typeface="+mj-lt"/>
              <a:buAutoNum type="arabicPeriod"/>
            </a:pPr>
            <a:r>
              <a:rPr lang="es-VE" sz="2700" b="1" dirty="0" smtClean="0"/>
              <a:t>¿Qué </a:t>
            </a:r>
            <a:r>
              <a:rPr lang="es-VE" sz="2700" b="1" dirty="0"/>
              <a:t>nos demanda, a las instituciones educativas, el compromiso de la Compañía de Jesús por </a:t>
            </a:r>
            <a:r>
              <a:rPr lang="es-VE" sz="2700" b="1" dirty="0" smtClean="0"/>
              <a:t>“El </a:t>
            </a:r>
            <a:r>
              <a:rPr lang="es-VE" sz="2700" b="1" dirty="0"/>
              <a:t>servicio de la Fe y la Promoción de la Justicia”, para seguir “sembrando esperanza” ante los problemas que nos plantea el país y contribuir a su reconstrucción/salvación? 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VE" sz="2700" b="1" dirty="0" smtClean="0"/>
              <a:t>¿Cómo </a:t>
            </a:r>
            <a:r>
              <a:rPr lang="es-VE" sz="2700" b="1" dirty="0" smtClean="0"/>
              <a:t>podemos incidir más decididamente en la formación de </a:t>
            </a:r>
            <a:r>
              <a:rPr lang="es-VE" sz="2700" b="1" dirty="0" smtClean="0"/>
              <a:t>sujetos densos y solidarios, </a:t>
            </a:r>
            <a:r>
              <a:rPr lang="es-VE" sz="2700" b="1" dirty="0" smtClean="0"/>
              <a:t>que </a:t>
            </a:r>
            <a:r>
              <a:rPr lang="es-VE" sz="2700" b="1" dirty="0"/>
              <a:t>sientan cercanía por los pobres y </a:t>
            </a:r>
            <a:r>
              <a:rPr lang="es-VE" sz="2700" b="1" dirty="0" smtClean="0"/>
              <a:t>los más </a:t>
            </a:r>
            <a:r>
              <a:rPr lang="es-VE" sz="2700" b="1" dirty="0"/>
              <a:t>afectados por las situaciones de crisis que vivimos en Venezuela </a:t>
            </a:r>
            <a:r>
              <a:rPr lang="es-VE" sz="2700" b="1" dirty="0" smtClean="0"/>
              <a:t>hoy, que se </a:t>
            </a:r>
            <a:r>
              <a:rPr lang="es-VE" sz="2700" b="1" dirty="0" smtClean="0"/>
              <a:t>indignen </a:t>
            </a:r>
            <a:r>
              <a:rPr lang="es-VE" sz="2700" b="1" dirty="0" smtClean="0"/>
              <a:t>ante las </a:t>
            </a:r>
            <a:r>
              <a:rPr lang="es-VE" sz="2700" b="1" dirty="0" smtClean="0"/>
              <a:t>injusticias pero al mismo tiempo que busquen estructuras alternativas y soluciones para la transformación del país, sobre todo que trabajen por ello, que gusten y sientan lo que hacen?</a:t>
            </a:r>
            <a:endParaRPr lang="es-VE" sz="2700" b="1" dirty="0"/>
          </a:p>
        </p:txBody>
      </p:sp>
    </p:spTree>
    <p:extLst>
      <p:ext uri="{BB962C8B-B14F-4D97-AF65-F5344CB8AC3E}">
        <p14:creationId xmlns:p14="http://schemas.microsoft.com/office/powerpoint/2010/main" val="81152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50" y="332656"/>
            <a:ext cx="8229600" cy="576064"/>
          </a:xfrm>
        </p:spPr>
        <p:txBody>
          <a:bodyPr>
            <a:noAutofit/>
          </a:bodyPr>
          <a:lstStyle/>
          <a:p>
            <a:pPr lvl="0" algn="l"/>
            <a:r>
              <a:rPr lang="en-US" sz="2300" dirty="0" smtClean="0">
                <a:latin typeface="+mn-lt"/>
                <a:ea typeface="Times New Roman"/>
                <a:cs typeface="Times New Roman"/>
              </a:rPr>
              <a:t> </a:t>
            </a:r>
            <a:endParaRPr lang="en-US" sz="2300" dirty="0">
              <a:latin typeface="+mn-lt"/>
              <a:ea typeface="Times New Roman"/>
              <a:cs typeface="Times New Roman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50" y="188640"/>
            <a:ext cx="8229600" cy="6336704"/>
          </a:xfrm>
          <a:solidFill>
            <a:srgbClr val="E9EFF7"/>
          </a:solidFill>
        </p:spPr>
        <p:txBody>
          <a:bodyPr>
            <a:normAutofit fontScale="85000" lnSpcReduction="20000"/>
          </a:bodyPr>
          <a:lstStyle/>
          <a:p>
            <a:pPr marL="0" lvl="0" indent="0" algn="ctr">
              <a:buNone/>
            </a:pPr>
            <a:endParaRPr lang="es-VE" sz="2900" b="1" u="sng" dirty="0" smtClean="0"/>
          </a:p>
          <a:p>
            <a:pPr marL="0" lvl="0" indent="0" algn="ctr">
              <a:buNone/>
            </a:pPr>
            <a:r>
              <a:rPr lang="es-VE" sz="2900" b="1" u="sng" dirty="0" smtClean="0">
                <a:solidFill>
                  <a:schemeClr val="accent1">
                    <a:lumMod val="75000"/>
                  </a:schemeClr>
                </a:solidFill>
              </a:rPr>
              <a:t>En </a:t>
            </a:r>
            <a:r>
              <a:rPr lang="es-VE" sz="2900" b="1" u="sng" dirty="0" smtClean="0">
                <a:solidFill>
                  <a:schemeClr val="accent1">
                    <a:lumMod val="75000"/>
                  </a:schemeClr>
                </a:solidFill>
              </a:rPr>
              <a:t>los trabajos de grupos han surgido unos retos que invitamos a recoger en  la medida de lo posible en las planificaciones institucionales:</a:t>
            </a:r>
          </a:p>
          <a:p>
            <a:pPr marL="0" lvl="0" indent="0" algn="ctr">
              <a:buNone/>
            </a:pPr>
            <a:endParaRPr lang="es-VE" sz="2800" b="1" dirty="0" smtClean="0"/>
          </a:p>
          <a:p>
            <a:pPr marL="514350" indent="-514350">
              <a:spcAft>
                <a:spcPts val="600"/>
              </a:spcAft>
              <a:buAutoNum type="arabicPeriod"/>
            </a:pPr>
            <a:r>
              <a:rPr lang="es-VE" sz="2800" b="1" dirty="0"/>
              <a:t>Los docentes. </a:t>
            </a:r>
            <a:r>
              <a:rPr lang="es-VE" sz="2800" dirty="0"/>
              <a:t>Luchar </a:t>
            </a:r>
            <a:r>
              <a:rPr lang="es-ES" sz="2800" dirty="0"/>
              <a:t>por su dignificación, incentivar vocaciones y mejorar la formación que reciben.</a:t>
            </a:r>
          </a:p>
          <a:p>
            <a:pPr marL="514350" indent="-514350">
              <a:spcAft>
                <a:spcPts val="600"/>
              </a:spcAft>
              <a:buAutoNum type="arabicPeriod"/>
            </a:pPr>
            <a:r>
              <a:rPr lang="es-ES" sz="2800" b="1" dirty="0"/>
              <a:t>Formación integral con énfasis en la dimensión espiritual y en la </a:t>
            </a:r>
            <a:r>
              <a:rPr lang="es-ES" sz="2800" b="1" dirty="0" smtClean="0"/>
              <a:t>relacional,  </a:t>
            </a:r>
            <a:r>
              <a:rPr lang="es-ES" sz="2800" dirty="0"/>
              <a:t>según edades y condiciones, para docentes, estudiantes </a:t>
            </a:r>
            <a:r>
              <a:rPr lang="es-ES" sz="2800" dirty="0" err="1"/>
              <a:t>PPyRR</a:t>
            </a:r>
            <a:r>
              <a:rPr lang="es-ES" sz="2800" dirty="0"/>
              <a:t>, etc.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s-ES" sz="2800" b="1" dirty="0"/>
              <a:t>Acción y formación socio-política.</a:t>
            </a:r>
            <a:r>
              <a:rPr lang="es-ES" sz="2800" dirty="0"/>
              <a:t> Trabajar para la reconstrucción del tejido social y mejorar/ampliar la formación sociopolítica de nuestros estudiantes y del personal.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s-VE" sz="2800" b="1" dirty="0"/>
              <a:t>Trabajo en red. </a:t>
            </a:r>
            <a:r>
              <a:rPr lang="es-VE" sz="2800" dirty="0"/>
              <a:t>Profundizar en un diálogo en redes internas (jesuitas) y externas (no jesuitas), que nos ayude a articular acciones, para hacer frente a la situación actual desde la </a:t>
            </a:r>
            <a:r>
              <a:rPr lang="es-ES" sz="2800" dirty="0"/>
              <a:t>Fe-Justicia. </a:t>
            </a:r>
            <a:endParaRPr lang="es-VE" sz="2800" dirty="0"/>
          </a:p>
          <a:p>
            <a:pPr marL="0" lvl="0" indent="0" algn="ctr">
              <a:buNone/>
            </a:pPr>
            <a:endParaRPr lang="es-VE" sz="2800" b="1" dirty="0"/>
          </a:p>
          <a:p>
            <a:pPr marL="0" indent="0">
              <a:buNone/>
            </a:pPr>
            <a:endParaRPr lang="es-ES_tradnl" sz="2100" dirty="0" smtClean="0"/>
          </a:p>
          <a:p>
            <a:pPr marL="514350" indent="-514350">
              <a:buFont typeface="+mj-lt"/>
              <a:buAutoNum type="arabicPeriod"/>
            </a:pPr>
            <a:endParaRPr lang="es-VE" sz="2100" dirty="0" smtClean="0"/>
          </a:p>
        </p:txBody>
      </p:sp>
    </p:spTree>
    <p:extLst>
      <p:ext uri="{BB962C8B-B14F-4D97-AF65-F5344CB8AC3E}">
        <p14:creationId xmlns:p14="http://schemas.microsoft.com/office/powerpoint/2010/main" val="1270080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50" y="332656"/>
            <a:ext cx="8229600" cy="576064"/>
          </a:xfrm>
        </p:spPr>
        <p:txBody>
          <a:bodyPr>
            <a:noAutofit/>
          </a:bodyPr>
          <a:lstStyle/>
          <a:p>
            <a:pPr lvl="0" algn="l"/>
            <a:r>
              <a:rPr lang="en-US" sz="2300" dirty="0" smtClean="0">
                <a:latin typeface="+mn-lt"/>
                <a:ea typeface="Times New Roman"/>
                <a:cs typeface="Times New Roman"/>
              </a:rPr>
              <a:t> </a:t>
            </a:r>
            <a:endParaRPr lang="en-US" sz="2300" dirty="0">
              <a:latin typeface="+mn-lt"/>
              <a:ea typeface="Times New Roman"/>
              <a:cs typeface="Times New Roman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50" y="548680"/>
            <a:ext cx="8229600" cy="5976664"/>
          </a:xfrm>
          <a:solidFill>
            <a:srgbClr val="E9EFF7"/>
          </a:solidFill>
        </p:spPr>
        <p:txBody>
          <a:bodyPr>
            <a:normAutofit fontScale="92500"/>
          </a:bodyPr>
          <a:lstStyle/>
          <a:p>
            <a:pPr marL="0" lvl="0" indent="0" algn="ctr">
              <a:buNone/>
            </a:pPr>
            <a:r>
              <a:rPr lang="es-VE" sz="3600" b="1" dirty="0" smtClean="0">
                <a:solidFill>
                  <a:schemeClr val="accent1">
                    <a:lumMod val="75000"/>
                  </a:schemeClr>
                </a:solidFill>
              </a:rPr>
              <a:t>¿Y ahora qué? La </a:t>
            </a:r>
            <a:r>
              <a:rPr lang="es-VE" sz="3600" b="1" dirty="0" smtClean="0">
                <a:solidFill>
                  <a:schemeClr val="accent1">
                    <a:lumMod val="75000"/>
                  </a:schemeClr>
                </a:solidFill>
              </a:rPr>
              <a:t>Post-Asamblea</a:t>
            </a:r>
          </a:p>
          <a:p>
            <a:pPr marL="0" lvl="0" indent="0" algn="ctr">
              <a:buNone/>
            </a:pPr>
            <a:r>
              <a:rPr lang="es-VE" sz="3000" b="1" dirty="0" smtClean="0">
                <a:solidFill>
                  <a:schemeClr val="accent1">
                    <a:lumMod val="75000"/>
                  </a:schemeClr>
                </a:solidFill>
              </a:rPr>
              <a:t>Propuestas</a:t>
            </a:r>
            <a:endParaRPr lang="es-VE" sz="3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514350" lvl="0" indent="-514350">
              <a:buAutoNum type="arabicPeriod"/>
            </a:pPr>
            <a:r>
              <a:rPr lang="es-VE" sz="2500" b="1" dirty="0" smtClean="0"/>
              <a:t>Compartir lo trabajado y vivido </a:t>
            </a:r>
            <a:r>
              <a:rPr lang="es-VE" sz="2500" b="1" dirty="0" smtClean="0"/>
              <a:t>en la Asamblea </a:t>
            </a:r>
            <a:r>
              <a:rPr lang="es-VE" sz="2500" b="1" dirty="0" smtClean="0"/>
              <a:t>con los equipos directivos y compañeros en las obras. Se </a:t>
            </a:r>
            <a:r>
              <a:rPr lang="es-VE" sz="2500" b="1" dirty="0" smtClean="0"/>
              <a:t>cuenta </a:t>
            </a:r>
            <a:r>
              <a:rPr lang="es-VE" sz="2500" b="1" dirty="0" smtClean="0"/>
              <a:t>una página web con todos los materiales presentados en la </a:t>
            </a:r>
            <a:r>
              <a:rPr lang="es-VE" sz="2500" b="1" dirty="0"/>
              <a:t>Asamblea (</a:t>
            </a:r>
            <a:r>
              <a:rPr lang="es-VE" sz="2500" b="1" dirty="0">
                <a:hlinkClick r:id="rId2"/>
              </a:rPr>
              <a:t>http://</a:t>
            </a:r>
            <a:r>
              <a:rPr lang="es-VE" sz="2500" b="1" dirty="0" smtClean="0">
                <a:hlinkClick r:id="rId2"/>
              </a:rPr>
              <a:t>www.cerpe.org.ve/asamblea-de-educacion-2016.html</a:t>
            </a:r>
            <a:r>
              <a:rPr lang="es-VE" sz="2500" b="1" dirty="0" smtClean="0"/>
              <a:t>) </a:t>
            </a:r>
            <a:endParaRPr lang="es-VE" sz="2500" b="1" dirty="0" smtClean="0"/>
          </a:p>
          <a:p>
            <a:pPr marL="514350" lvl="0" indent="-514350">
              <a:buAutoNum type="arabicPeriod"/>
            </a:pPr>
            <a:r>
              <a:rPr lang="es-VE" sz="2500" b="1" dirty="0" smtClean="0"/>
              <a:t>Estudiar </a:t>
            </a:r>
            <a:r>
              <a:rPr lang="es-VE" sz="2500" b="1" dirty="0" smtClean="0"/>
              <a:t>cómo </a:t>
            </a:r>
            <a:r>
              <a:rPr lang="es-VE" sz="2500" b="1" dirty="0" smtClean="0"/>
              <a:t>se puede profundizar la reflexión sobre las </a:t>
            </a:r>
            <a:r>
              <a:rPr lang="es-VE" sz="2500" b="1" dirty="0" smtClean="0"/>
              <a:t>2 </a:t>
            </a:r>
            <a:r>
              <a:rPr lang="es-VE" sz="2500" b="1" dirty="0" smtClean="0"/>
              <a:t>preguntas antes esbozadas y la acción sobre los 4 retos que hemos identificado, entre otros que decidan las obras.</a:t>
            </a:r>
          </a:p>
          <a:p>
            <a:pPr marL="514350" lvl="0" indent="-514350">
              <a:buAutoNum type="arabicPeriod"/>
            </a:pPr>
            <a:r>
              <a:rPr lang="es-VE" sz="2500" b="1" dirty="0" smtClean="0"/>
              <a:t>Celebrar una reunión ampliada de </a:t>
            </a:r>
            <a:r>
              <a:rPr lang="es-VE" sz="2500" b="1" dirty="0"/>
              <a:t>la Comisión de Educación de </a:t>
            </a:r>
            <a:r>
              <a:rPr lang="es-VE" sz="2500" b="1" dirty="0" smtClean="0"/>
              <a:t>Provincia, en el mes de noviembre, con </a:t>
            </a:r>
            <a:r>
              <a:rPr lang="es-VE" sz="2500" b="1" dirty="0"/>
              <a:t>los </a:t>
            </a:r>
            <a:r>
              <a:rPr lang="es-VE" sz="2500" b="1" dirty="0" smtClean="0"/>
              <a:t>rectores/directores de </a:t>
            </a:r>
            <a:r>
              <a:rPr lang="es-VE" sz="2500" b="1" dirty="0"/>
              <a:t>todas las obras educativas, para presentar y compartir lo </a:t>
            </a:r>
            <a:r>
              <a:rPr lang="es-VE" sz="2500" b="1" dirty="0" smtClean="0"/>
              <a:t>elaborado, </a:t>
            </a:r>
            <a:r>
              <a:rPr lang="es-VE" sz="2500" b="1" dirty="0"/>
              <a:t>y decidir sobre </a:t>
            </a:r>
            <a:r>
              <a:rPr lang="es-VE" sz="2500" b="1" dirty="0" smtClean="0"/>
              <a:t>la posibilidad y profundización </a:t>
            </a:r>
            <a:r>
              <a:rPr lang="es-VE" sz="2500" b="1" dirty="0"/>
              <a:t>de acciones comunes</a:t>
            </a:r>
            <a:r>
              <a:rPr lang="es-VE" sz="2500" b="1" dirty="0" smtClean="0"/>
              <a:t>. </a:t>
            </a:r>
          </a:p>
          <a:p>
            <a:pPr marL="0" lvl="0" indent="0" algn="ctr">
              <a:buNone/>
            </a:pPr>
            <a:endParaRPr lang="es-VE" sz="2800" b="1" dirty="0"/>
          </a:p>
          <a:p>
            <a:pPr marL="0" indent="0">
              <a:buNone/>
            </a:pPr>
            <a:endParaRPr lang="es-ES_tradnl" sz="2100" dirty="0" smtClean="0"/>
          </a:p>
          <a:p>
            <a:pPr marL="514350" indent="-514350">
              <a:buFont typeface="+mj-lt"/>
              <a:buAutoNum type="arabicPeriod"/>
            </a:pPr>
            <a:endParaRPr lang="es-VE" sz="2100" dirty="0" smtClean="0"/>
          </a:p>
        </p:txBody>
      </p:sp>
    </p:spTree>
    <p:extLst>
      <p:ext uri="{BB962C8B-B14F-4D97-AF65-F5344CB8AC3E}">
        <p14:creationId xmlns:p14="http://schemas.microsoft.com/office/powerpoint/2010/main" val="3199204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239</TotalTime>
  <Words>591</Words>
  <Application>Microsoft Office PowerPoint</Application>
  <PresentationFormat>Presentación en pantalla (4:3)</PresentationFormat>
  <Paragraphs>41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Baskerville Old Face</vt:lpstr>
      <vt:lpstr>Calibri</vt:lpstr>
      <vt:lpstr>Times New Roman</vt:lpstr>
      <vt:lpstr>Trebuchet MS</vt:lpstr>
      <vt:lpstr>Tema de Office</vt:lpstr>
      <vt:lpstr>    Asamblea de Educación 2016 “100 AÑOS SEMBRANDO ESPERANZA”    </vt:lpstr>
      <vt:lpstr>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Asamblea de Educación 2014 Comprometidos  en la Misión</dc:title>
  <dc:creator>Any</dc:creator>
  <cp:lastModifiedBy>Maritza Barrios</cp:lastModifiedBy>
  <cp:revision>34</cp:revision>
  <dcterms:created xsi:type="dcterms:W3CDTF">2014-03-26T20:31:44Z</dcterms:created>
  <dcterms:modified xsi:type="dcterms:W3CDTF">2016-05-02T16:46:34Z</dcterms:modified>
</cp:coreProperties>
</file>